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275" r:id="rId2"/>
    <p:sldId id="310" r:id="rId3"/>
    <p:sldId id="343" r:id="rId4"/>
    <p:sldId id="348" r:id="rId5"/>
    <p:sldId id="349" r:id="rId6"/>
    <p:sldId id="350" r:id="rId7"/>
    <p:sldId id="344" r:id="rId8"/>
    <p:sldId id="345" r:id="rId9"/>
    <p:sldId id="346" r:id="rId10"/>
    <p:sldId id="347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D83D5E52-C000-4A5F-9579-139ECACF5CAE}">
          <p14:sldIdLst>
            <p14:sldId id="275"/>
            <p14:sldId id="310"/>
            <p14:sldId id="343"/>
            <p14:sldId id="348"/>
            <p14:sldId id="349"/>
            <p14:sldId id="350"/>
            <p14:sldId id="344"/>
            <p14:sldId id="345"/>
            <p14:sldId id="346"/>
            <p14:sldId id="347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</p14:sldIdLst>
        </p14:section>
        <p14:section name="제목 없는 구역" id="{AE1849EE-C254-4BA1-A326-26DED18F007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AB6"/>
    <a:srgbClr val="434E50"/>
    <a:srgbClr val="FFA366"/>
    <a:srgbClr val="42B5A0"/>
    <a:srgbClr val="43B39D"/>
    <a:srgbClr val="037E8D"/>
    <a:srgbClr val="17617E"/>
    <a:srgbClr val="FF6600"/>
    <a:srgbClr val="75A0B1"/>
    <a:srgbClr val="17A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96"/>
      </p:cViewPr>
      <p:guideLst>
        <p:guide orient="horz" pos="3362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2C8F5-7B5E-4FE1-8804-C8AFD9FC3E31}" type="datetimeFigureOut">
              <a:rPr lang="ko-KR" altLang="en-US" smtClean="0"/>
              <a:t>2021-12-24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E00FF-CFD9-4D11-91C6-0BFC09E5FB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011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7A5AA-F49D-4071-A889-D3B9A2D42D99}" type="datetimeFigureOut">
              <a:rPr lang="ko-KR" altLang="en-US" smtClean="0"/>
              <a:t>2021-12-24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A5D63-FE12-4E1A-B8F5-BB31014C8B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59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3172" y="1493172"/>
            <a:ext cx="6763463" cy="632618"/>
          </a:xfrm>
          <a:prstGeom prst="rect">
            <a:avLst/>
          </a:prstGeom>
        </p:spPr>
        <p:txBody>
          <a:bodyPr/>
          <a:lstStyle>
            <a:lvl1pPr>
              <a:defRPr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dirty="0" smtClean="0"/>
              <a:t>온라인 직무교육 제안서</a:t>
            </a:r>
            <a:endParaRPr lang="ko-KR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56089"/>
            <a:ext cx="9144000" cy="33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 userDrawn="1"/>
        </p:nvSpPr>
        <p:spPr>
          <a:xfrm>
            <a:off x="6409346" y="0"/>
            <a:ext cx="1982624" cy="6858000"/>
          </a:xfrm>
          <a:prstGeom prst="rect">
            <a:avLst/>
          </a:prstGeom>
          <a:solidFill>
            <a:srgbClr val="17A2A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5584676"/>
            <a:ext cx="9144000" cy="576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66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347480"/>
            <a:ext cx="9144000" cy="59244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1150520-799A-44DB-B477-17FB5FC341A2}"/>
              </a:ext>
            </a:extLst>
          </p:cNvPr>
          <p:cNvGrpSpPr/>
          <p:nvPr userDrawn="1"/>
        </p:nvGrpSpPr>
        <p:grpSpPr>
          <a:xfrm>
            <a:off x="-4345" y="1"/>
            <a:ext cx="6281717" cy="529838"/>
            <a:chOff x="11695" y="0"/>
            <a:chExt cx="5920181" cy="814860"/>
          </a:xfrm>
        </p:grpSpPr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175B7E32-4613-4894-B243-7838CB7DC975}"/>
                </a:ext>
              </a:extLst>
            </p:cNvPr>
            <p:cNvSpPr/>
            <p:nvPr userDrawn="1"/>
          </p:nvSpPr>
          <p:spPr>
            <a:xfrm>
              <a:off x="5476067" y="0"/>
              <a:ext cx="455809" cy="539262"/>
            </a:xfrm>
            <a:prstGeom prst="triangle">
              <a:avLst/>
            </a:prstGeom>
            <a:gradFill flip="none" rotWithShape="1">
              <a:gsLst>
                <a:gs pos="0">
                  <a:srgbClr val="ECF1F9"/>
                </a:gs>
                <a:gs pos="65000">
                  <a:srgbClr val="178EAD"/>
                </a:gs>
                <a:gs pos="0">
                  <a:srgbClr val="083D5E"/>
                </a:gs>
                <a:gs pos="100000">
                  <a:srgbClr val="126CAB"/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/>
            </a:p>
          </p:txBody>
        </p:sp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A50D4F99-F62B-4ACB-A0AB-1772C2DFA759}"/>
                </a:ext>
              </a:extLst>
            </p:cNvPr>
            <p:cNvSpPr/>
            <p:nvPr userDrawn="1"/>
          </p:nvSpPr>
          <p:spPr>
            <a:xfrm>
              <a:off x="11695" y="1"/>
              <a:ext cx="5692276" cy="814859"/>
            </a:xfrm>
            <a:custGeom>
              <a:avLst/>
              <a:gdLst>
                <a:gd name="connsiteX0" fmla="*/ 0 w 4017963"/>
                <a:gd name="connsiteY0" fmla="*/ 884420 h 884420"/>
                <a:gd name="connsiteX1" fmla="*/ 221105 w 4017963"/>
                <a:gd name="connsiteY1" fmla="*/ 0 h 884420"/>
                <a:gd name="connsiteX2" fmla="*/ 4017963 w 4017963"/>
                <a:gd name="connsiteY2" fmla="*/ 0 h 884420"/>
                <a:gd name="connsiteX3" fmla="*/ 3796858 w 4017963"/>
                <a:gd name="connsiteY3" fmla="*/ 884420 h 884420"/>
                <a:gd name="connsiteX4" fmla="*/ 0 w 4017963"/>
                <a:gd name="connsiteY4" fmla="*/ 884420 h 884420"/>
                <a:gd name="connsiteX0" fmla="*/ 0 w 4017963"/>
                <a:gd name="connsiteY0" fmla="*/ 884420 h 884420"/>
                <a:gd name="connsiteX1" fmla="*/ 71203 w 4017963"/>
                <a:gd name="connsiteY1" fmla="*/ 0 h 884420"/>
                <a:gd name="connsiteX2" fmla="*/ 4017963 w 4017963"/>
                <a:gd name="connsiteY2" fmla="*/ 0 h 884420"/>
                <a:gd name="connsiteX3" fmla="*/ 3796858 w 4017963"/>
                <a:gd name="connsiteY3" fmla="*/ 884420 h 884420"/>
                <a:gd name="connsiteX4" fmla="*/ 0 w 4017963"/>
                <a:gd name="connsiteY4" fmla="*/ 884420 h 884420"/>
                <a:gd name="connsiteX0" fmla="*/ 0 w 4017963"/>
                <a:gd name="connsiteY0" fmla="*/ 884420 h 884420"/>
                <a:gd name="connsiteX1" fmla="*/ 11243 w 4017963"/>
                <a:gd name="connsiteY1" fmla="*/ 0 h 884420"/>
                <a:gd name="connsiteX2" fmla="*/ 4017963 w 4017963"/>
                <a:gd name="connsiteY2" fmla="*/ 0 h 884420"/>
                <a:gd name="connsiteX3" fmla="*/ 3796858 w 4017963"/>
                <a:gd name="connsiteY3" fmla="*/ 884420 h 884420"/>
                <a:gd name="connsiteX4" fmla="*/ 0 w 4017963"/>
                <a:gd name="connsiteY4" fmla="*/ 884420 h 884420"/>
                <a:gd name="connsiteX0" fmla="*/ 0 w 4017963"/>
                <a:gd name="connsiteY0" fmla="*/ 884420 h 884420"/>
                <a:gd name="connsiteX1" fmla="*/ 41223 w 4017963"/>
                <a:gd name="connsiteY1" fmla="*/ 0 h 884420"/>
                <a:gd name="connsiteX2" fmla="*/ 4017963 w 4017963"/>
                <a:gd name="connsiteY2" fmla="*/ 0 h 884420"/>
                <a:gd name="connsiteX3" fmla="*/ 3796858 w 4017963"/>
                <a:gd name="connsiteY3" fmla="*/ 884420 h 884420"/>
                <a:gd name="connsiteX4" fmla="*/ 0 w 4017963"/>
                <a:gd name="connsiteY4" fmla="*/ 884420 h 884420"/>
                <a:gd name="connsiteX0" fmla="*/ 3748 w 4021711"/>
                <a:gd name="connsiteY0" fmla="*/ 884420 h 884420"/>
                <a:gd name="connsiteX1" fmla="*/ 0 w 4021711"/>
                <a:gd name="connsiteY1" fmla="*/ 0 h 884420"/>
                <a:gd name="connsiteX2" fmla="*/ 4021711 w 4021711"/>
                <a:gd name="connsiteY2" fmla="*/ 0 h 884420"/>
                <a:gd name="connsiteX3" fmla="*/ 3800606 w 4021711"/>
                <a:gd name="connsiteY3" fmla="*/ 884420 h 884420"/>
                <a:gd name="connsiteX4" fmla="*/ 3748 w 4021711"/>
                <a:gd name="connsiteY4" fmla="*/ 884420 h 884420"/>
                <a:gd name="connsiteX0" fmla="*/ 292 w 4022733"/>
                <a:gd name="connsiteY0" fmla="*/ 895339 h 895339"/>
                <a:gd name="connsiteX1" fmla="*/ 1022 w 4022733"/>
                <a:gd name="connsiteY1" fmla="*/ 0 h 895339"/>
                <a:gd name="connsiteX2" fmla="*/ 4022733 w 4022733"/>
                <a:gd name="connsiteY2" fmla="*/ 0 h 895339"/>
                <a:gd name="connsiteX3" fmla="*/ 3801628 w 4022733"/>
                <a:gd name="connsiteY3" fmla="*/ 884420 h 895339"/>
                <a:gd name="connsiteX4" fmla="*/ 292 w 4022733"/>
                <a:gd name="connsiteY4" fmla="*/ 895339 h 89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2733" h="895339">
                  <a:moveTo>
                    <a:pt x="292" y="895339"/>
                  </a:moveTo>
                  <a:cubicBezTo>
                    <a:pt x="-957" y="600532"/>
                    <a:pt x="2271" y="294807"/>
                    <a:pt x="1022" y="0"/>
                  </a:cubicBezTo>
                  <a:lnTo>
                    <a:pt x="4022733" y="0"/>
                  </a:lnTo>
                  <a:lnTo>
                    <a:pt x="3801628" y="884420"/>
                  </a:lnTo>
                  <a:lnTo>
                    <a:pt x="292" y="895339"/>
                  </a:lnTo>
                  <a:close/>
                </a:path>
              </a:pathLst>
            </a:custGeom>
            <a:gradFill>
              <a:gsLst>
                <a:gs pos="0">
                  <a:srgbClr val="ECF1F9"/>
                </a:gs>
                <a:gs pos="65000">
                  <a:srgbClr val="178EAD"/>
                </a:gs>
                <a:gs pos="0">
                  <a:srgbClr val="1779B7"/>
                </a:gs>
                <a:gs pos="100000">
                  <a:srgbClr val="17A3A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/>
            </a:p>
          </p:txBody>
        </p:sp>
      </p:grpSp>
      <p:sp>
        <p:nvSpPr>
          <p:cNvPr id="22" name="제목 21">
            <a:extLst>
              <a:ext uri="{FF2B5EF4-FFF2-40B4-BE49-F238E27FC236}">
                <a16:creationId xmlns:a16="http://schemas.microsoft.com/office/drawing/2014/main" id="{09FD436F-0428-4FEC-9E2C-10499E4F2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09" y="99768"/>
            <a:ext cx="7886700" cy="5266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dirty="0" smtClean="0"/>
              <a:t>00.</a:t>
            </a:r>
            <a:r>
              <a:rPr lang="ko-KR" altLang="en-US" dirty="0" err="1" smtClean="0"/>
              <a:t>대제목</a:t>
            </a:r>
            <a:r>
              <a:rPr lang="ko-KR" altLang="en-US" dirty="0" smtClean="0"/>
              <a:t> 입력</a:t>
            </a:r>
            <a:endParaRPr lang="ko-KR" altLang="en-US" dirty="0"/>
          </a:p>
        </p:txBody>
      </p:sp>
      <p:sp>
        <p:nvSpPr>
          <p:cNvPr id="5" name="직사각형 4"/>
          <p:cNvSpPr/>
          <p:nvPr userDrawn="1"/>
        </p:nvSpPr>
        <p:spPr>
          <a:xfrm>
            <a:off x="-2811" y="6742546"/>
            <a:ext cx="9146811" cy="115455"/>
          </a:xfrm>
          <a:prstGeom prst="rect">
            <a:avLst/>
          </a:prstGeom>
          <a:gradFill>
            <a:gsLst>
              <a:gs pos="0">
                <a:srgbClr val="177AB7"/>
              </a:gs>
              <a:gs pos="100000">
                <a:srgbClr val="17A2A3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-2811" y="6731908"/>
            <a:ext cx="9146811" cy="0"/>
          </a:xfrm>
          <a:prstGeom prst="line">
            <a:avLst/>
          </a:prstGeom>
          <a:ln w="34925">
            <a:solidFill>
              <a:srgbClr val="62C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00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458578"/>
            <a:ext cx="9144000" cy="59244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1150520-799A-44DB-B477-17FB5FC341A2}"/>
              </a:ext>
            </a:extLst>
          </p:cNvPr>
          <p:cNvGrpSpPr/>
          <p:nvPr userDrawn="1"/>
        </p:nvGrpSpPr>
        <p:grpSpPr>
          <a:xfrm>
            <a:off x="-4345" y="1"/>
            <a:ext cx="6281717" cy="690282"/>
            <a:chOff x="11695" y="0"/>
            <a:chExt cx="5920181" cy="814860"/>
          </a:xfrm>
        </p:grpSpPr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175B7E32-4613-4894-B243-7838CB7DC975}"/>
                </a:ext>
              </a:extLst>
            </p:cNvPr>
            <p:cNvSpPr/>
            <p:nvPr userDrawn="1"/>
          </p:nvSpPr>
          <p:spPr>
            <a:xfrm>
              <a:off x="5476067" y="0"/>
              <a:ext cx="455809" cy="539262"/>
            </a:xfrm>
            <a:prstGeom prst="triangle">
              <a:avLst/>
            </a:prstGeom>
            <a:gradFill flip="none" rotWithShape="1">
              <a:gsLst>
                <a:gs pos="0">
                  <a:srgbClr val="ECF1F9"/>
                </a:gs>
                <a:gs pos="65000">
                  <a:srgbClr val="178EAD"/>
                </a:gs>
                <a:gs pos="0">
                  <a:srgbClr val="083D5E"/>
                </a:gs>
                <a:gs pos="100000">
                  <a:srgbClr val="126CAB"/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/>
            </a:p>
          </p:txBody>
        </p:sp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A50D4F99-F62B-4ACB-A0AB-1772C2DFA759}"/>
                </a:ext>
              </a:extLst>
            </p:cNvPr>
            <p:cNvSpPr/>
            <p:nvPr userDrawn="1"/>
          </p:nvSpPr>
          <p:spPr>
            <a:xfrm>
              <a:off x="11695" y="1"/>
              <a:ext cx="5692276" cy="814859"/>
            </a:xfrm>
            <a:custGeom>
              <a:avLst/>
              <a:gdLst>
                <a:gd name="connsiteX0" fmla="*/ 0 w 4017963"/>
                <a:gd name="connsiteY0" fmla="*/ 884420 h 884420"/>
                <a:gd name="connsiteX1" fmla="*/ 221105 w 4017963"/>
                <a:gd name="connsiteY1" fmla="*/ 0 h 884420"/>
                <a:gd name="connsiteX2" fmla="*/ 4017963 w 4017963"/>
                <a:gd name="connsiteY2" fmla="*/ 0 h 884420"/>
                <a:gd name="connsiteX3" fmla="*/ 3796858 w 4017963"/>
                <a:gd name="connsiteY3" fmla="*/ 884420 h 884420"/>
                <a:gd name="connsiteX4" fmla="*/ 0 w 4017963"/>
                <a:gd name="connsiteY4" fmla="*/ 884420 h 884420"/>
                <a:gd name="connsiteX0" fmla="*/ 0 w 4017963"/>
                <a:gd name="connsiteY0" fmla="*/ 884420 h 884420"/>
                <a:gd name="connsiteX1" fmla="*/ 71203 w 4017963"/>
                <a:gd name="connsiteY1" fmla="*/ 0 h 884420"/>
                <a:gd name="connsiteX2" fmla="*/ 4017963 w 4017963"/>
                <a:gd name="connsiteY2" fmla="*/ 0 h 884420"/>
                <a:gd name="connsiteX3" fmla="*/ 3796858 w 4017963"/>
                <a:gd name="connsiteY3" fmla="*/ 884420 h 884420"/>
                <a:gd name="connsiteX4" fmla="*/ 0 w 4017963"/>
                <a:gd name="connsiteY4" fmla="*/ 884420 h 884420"/>
                <a:gd name="connsiteX0" fmla="*/ 0 w 4017963"/>
                <a:gd name="connsiteY0" fmla="*/ 884420 h 884420"/>
                <a:gd name="connsiteX1" fmla="*/ 11243 w 4017963"/>
                <a:gd name="connsiteY1" fmla="*/ 0 h 884420"/>
                <a:gd name="connsiteX2" fmla="*/ 4017963 w 4017963"/>
                <a:gd name="connsiteY2" fmla="*/ 0 h 884420"/>
                <a:gd name="connsiteX3" fmla="*/ 3796858 w 4017963"/>
                <a:gd name="connsiteY3" fmla="*/ 884420 h 884420"/>
                <a:gd name="connsiteX4" fmla="*/ 0 w 4017963"/>
                <a:gd name="connsiteY4" fmla="*/ 884420 h 884420"/>
                <a:gd name="connsiteX0" fmla="*/ 0 w 4017963"/>
                <a:gd name="connsiteY0" fmla="*/ 884420 h 884420"/>
                <a:gd name="connsiteX1" fmla="*/ 41223 w 4017963"/>
                <a:gd name="connsiteY1" fmla="*/ 0 h 884420"/>
                <a:gd name="connsiteX2" fmla="*/ 4017963 w 4017963"/>
                <a:gd name="connsiteY2" fmla="*/ 0 h 884420"/>
                <a:gd name="connsiteX3" fmla="*/ 3796858 w 4017963"/>
                <a:gd name="connsiteY3" fmla="*/ 884420 h 884420"/>
                <a:gd name="connsiteX4" fmla="*/ 0 w 4017963"/>
                <a:gd name="connsiteY4" fmla="*/ 884420 h 884420"/>
                <a:gd name="connsiteX0" fmla="*/ 3748 w 4021711"/>
                <a:gd name="connsiteY0" fmla="*/ 884420 h 884420"/>
                <a:gd name="connsiteX1" fmla="*/ 0 w 4021711"/>
                <a:gd name="connsiteY1" fmla="*/ 0 h 884420"/>
                <a:gd name="connsiteX2" fmla="*/ 4021711 w 4021711"/>
                <a:gd name="connsiteY2" fmla="*/ 0 h 884420"/>
                <a:gd name="connsiteX3" fmla="*/ 3800606 w 4021711"/>
                <a:gd name="connsiteY3" fmla="*/ 884420 h 884420"/>
                <a:gd name="connsiteX4" fmla="*/ 3748 w 4021711"/>
                <a:gd name="connsiteY4" fmla="*/ 884420 h 884420"/>
                <a:gd name="connsiteX0" fmla="*/ 292 w 4022733"/>
                <a:gd name="connsiteY0" fmla="*/ 895339 h 895339"/>
                <a:gd name="connsiteX1" fmla="*/ 1022 w 4022733"/>
                <a:gd name="connsiteY1" fmla="*/ 0 h 895339"/>
                <a:gd name="connsiteX2" fmla="*/ 4022733 w 4022733"/>
                <a:gd name="connsiteY2" fmla="*/ 0 h 895339"/>
                <a:gd name="connsiteX3" fmla="*/ 3801628 w 4022733"/>
                <a:gd name="connsiteY3" fmla="*/ 884420 h 895339"/>
                <a:gd name="connsiteX4" fmla="*/ 292 w 4022733"/>
                <a:gd name="connsiteY4" fmla="*/ 895339 h 89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2733" h="895339">
                  <a:moveTo>
                    <a:pt x="292" y="895339"/>
                  </a:moveTo>
                  <a:cubicBezTo>
                    <a:pt x="-957" y="600532"/>
                    <a:pt x="2271" y="294807"/>
                    <a:pt x="1022" y="0"/>
                  </a:cubicBezTo>
                  <a:lnTo>
                    <a:pt x="4022733" y="0"/>
                  </a:lnTo>
                  <a:lnTo>
                    <a:pt x="3801628" y="884420"/>
                  </a:lnTo>
                  <a:lnTo>
                    <a:pt x="292" y="895339"/>
                  </a:lnTo>
                  <a:close/>
                </a:path>
              </a:pathLst>
            </a:custGeom>
            <a:gradFill>
              <a:gsLst>
                <a:gs pos="0">
                  <a:srgbClr val="ECF1F9"/>
                </a:gs>
                <a:gs pos="65000">
                  <a:srgbClr val="178EAD"/>
                </a:gs>
                <a:gs pos="0">
                  <a:srgbClr val="1779B7"/>
                </a:gs>
                <a:gs pos="100000">
                  <a:srgbClr val="17A3A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/>
            </a:p>
          </p:txBody>
        </p:sp>
      </p:grpSp>
      <p:sp>
        <p:nvSpPr>
          <p:cNvPr id="22" name="제목 21">
            <a:extLst>
              <a:ext uri="{FF2B5EF4-FFF2-40B4-BE49-F238E27FC236}">
                <a16:creationId xmlns:a16="http://schemas.microsoft.com/office/drawing/2014/main" id="{09FD436F-0428-4FEC-9E2C-10499E4F2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09" y="99768"/>
            <a:ext cx="7886700" cy="5266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dirty="0" smtClean="0"/>
              <a:t>00.</a:t>
            </a:r>
            <a:r>
              <a:rPr lang="ko-KR" altLang="en-US" dirty="0" err="1" smtClean="0"/>
              <a:t>대제목</a:t>
            </a:r>
            <a:r>
              <a:rPr lang="ko-KR" altLang="en-US" dirty="0" smtClean="0"/>
              <a:t> 입력</a:t>
            </a:r>
            <a:endParaRPr lang="ko-KR" altLang="en-US" dirty="0"/>
          </a:p>
        </p:txBody>
      </p:sp>
      <p:sp>
        <p:nvSpPr>
          <p:cNvPr id="5" name="직사각형 4"/>
          <p:cNvSpPr/>
          <p:nvPr userDrawn="1"/>
        </p:nvSpPr>
        <p:spPr>
          <a:xfrm>
            <a:off x="-2811" y="6742546"/>
            <a:ext cx="9146811" cy="115455"/>
          </a:xfrm>
          <a:prstGeom prst="rect">
            <a:avLst/>
          </a:prstGeom>
          <a:gradFill>
            <a:gsLst>
              <a:gs pos="0">
                <a:srgbClr val="177AB7"/>
              </a:gs>
              <a:gs pos="100000">
                <a:srgbClr val="17A2A3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직사각형 5"/>
          <p:cNvSpPr/>
          <p:nvPr userDrawn="1"/>
        </p:nvSpPr>
        <p:spPr>
          <a:xfrm>
            <a:off x="8610601" y="6539346"/>
            <a:ext cx="290945" cy="318655"/>
          </a:xfrm>
          <a:prstGeom prst="rect">
            <a:avLst/>
          </a:prstGeom>
          <a:solidFill>
            <a:srgbClr val="177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6"/>
          </p:nvPr>
        </p:nvSpPr>
        <p:spPr>
          <a:xfrm>
            <a:off x="6844145" y="6483062"/>
            <a:ext cx="2057400" cy="365125"/>
          </a:xfrm>
          <a:prstGeom prst="rect">
            <a:avLst/>
          </a:prstGeom>
        </p:spPr>
        <p:txBody>
          <a:bodyPr/>
          <a:lstStyle/>
          <a:p>
            <a:fld id="{48D36EAB-84C3-41C5-B49B-6A972E45F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54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63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정육면체 2"/>
          <p:cNvSpPr/>
          <p:nvPr/>
        </p:nvSpPr>
        <p:spPr>
          <a:xfrm>
            <a:off x="6725540" y="4067799"/>
            <a:ext cx="1264777" cy="1179320"/>
          </a:xfrm>
          <a:prstGeom prst="cub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247258" y="5627252"/>
            <a:ext cx="4763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2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2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2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2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2549726" cy="1051133"/>
          </a:xfrm>
          <a:prstGeom prst="rect">
            <a:avLst/>
          </a:prstGeom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228600" y="1148832"/>
            <a:ext cx="4351946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algn="l"/>
            <a:r>
              <a:rPr lang="en-US" altLang="ko-KR" sz="2800" b="1" dirty="0">
                <a:latin typeface="+mn-ea"/>
                <a:ea typeface="+mn-ea"/>
              </a:rPr>
              <a:t>LMS</a:t>
            </a:r>
          </a:p>
          <a:p>
            <a:pPr algn="l"/>
            <a:r>
              <a:rPr lang="ko-KR" altLang="en-US" sz="2800" b="1" dirty="0" smtClean="0">
                <a:latin typeface="+mn-ea"/>
                <a:ea typeface="+mn-ea"/>
              </a:rPr>
              <a:t>학습자 </a:t>
            </a:r>
            <a:r>
              <a:rPr lang="ko-KR" altLang="en-US" sz="2800" b="1" dirty="0" smtClean="0">
                <a:latin typeface="+mn-ea"/>
                <a:ea typeface="+mn-ea"/>
              </a:rPr>
              <a:t>모드 </a:t>
            </a:r>
            <a:r>
              <a:rPr lang="ko-KR" altLang="en-US" sz="2800" b="1" dirty="0">
                <a:latin typeface="+mn-ea"/>
                <a:ea typeface="+mn-ea"/>
              </a:rPr>
              <a:t>매뉴얼</a:t>
            </a:r>
            <a:endParaRPr lang="en-US" altLang="ko-KR" sz="28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05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9. </a:t>
            </a:r>
            <a:r>
              <a:rPr lang="ko-KR" altLang="en-US" b="1" dirty="0" smtClean="0">
                <a:latin typeface="+mn-ea"/>
                <a:ea typeface="+mn-ea"/>
              </a:rPr>
              <a:t>평가 진행 주의사항 안내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C99B14E-6661-4F6F-8A10-BBE9EDAAF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64" y="743355"/>
            <a:ext cx="5962238" cy="424963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76BF514-EA40-4DAA-B54B-379680E6D77D}"/>
              </a:ext>
            </a:extLst>
          </p:cNvPr>
          <p:cNvSpPr/>
          <p:nvPr/>
        </p:nvSpPr>
        <p:spPr>
          <a:xfrm>
            <a:off x="1907704" y="3847445"/>
            <a:ext cx="2304256" cy="8640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221126" y="768191"/>
            <a:ext cx="2471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평가를 진행하게 되면 먼저 </a:t>
            </a:r>
            <a:r>
              <a:rPr lang="ko-KR" altLang="en-US" sz="1200" b="1" dirty="0" err="1"/>
              <a:t>주의사항이</a:t>
            </a:r>
            <a:r>
              <a:rPr lang="ko-KR" altLang="en-US" sz="1200" b="1" dirty="0"/>
              <a:t> 노출됩니다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/>
              <a:t>하단의 </a:t>
            </a:r>
            <a:r>
              <a:rPr lang="ko-KR" altLang="en-US" sz="1200" b="1" dirty="0" err="1"/>
              <a:t>체크박스에</a:t>
            </a:r>
            <a:r>
              <a:rPr lang="ko-KR" altLang="en-US" sz="1200" b="1" dirty="0"/>
              <a:t> 체크한 다음 </a:t>
            </a:r>
            <a:r>
              <a:rPr lang="en-US" altLang="ko-KR" sz="1200" b="1" dirty="0"/>
              <a:t>&lt;</a:t>
            </a:r>
            <a:r>
              <a:rPr lang="ko-KR" altLang="en-US" sz="1200" b="1" dirty="0" err="1"/>
              <a:t>평가응시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버튼을 클릭하시기 바랍니다</a:t>
            </a:r>
            <a:r>
              <a:rPr lang="en-US" altLang="ko-K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10. </a:t>
            </a:r>
            <a:r>
              <a:rPr lang="ko-KR" altLang="en-US" b="1" dirty="0" smtClean="0">
                <a:latin typeface="+mn-ea"/>
                <a:ea typeface="+mn-ea"/>
              </a:rPr>
              <a:t>평가 진행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D513056-2967-4497-90EF-DFED4C5E3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74" y="736390"/>
            <a:ext cx="5961528" cy="409223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83645FC0-7B03-4D7D-89F4-5D2C38DD607A}"/>
              </a:ext>
            </a:extLst>
          </p:cNvPr>
          <p:cNvSpPr/>
          <p:nvPr/>
        </p:nvSpPr>
        <p:spPr>
          <a:xfrm>
            <a:off x="4716016" y="952414"/>
            <a:ext cx="1224136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229672" y="819472"/>
            <a:ext cx="2471174" cy="310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평가 시간은 </a:t>
            </a:r>
            <a:r>
              <a:rPr lang="en-US" altLang="ko-KR" sz="1200" b="1" dirty="0"/>
              <a:t>60</a:t>
            </a:r>
            <a:r>
              <a:rPr lang="ko-KR" altLang="en-US" sz="1200" b="1" dirty="0"/>
              <a:t>분으로 초과되면 자동으로 평가가 제출되게 됩니다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또한 평가가 시작된 후 </a:t>
            </a:r>
            <a:r>
              <a:rPr lang="ko-KR" altLang="en-US" sz="1200" b="1" dirty="0" err="1"/>
              <a:t>로그아웃</a:t>
            </a:r>
            <a:r>
              <a:rPr lang="en-US" altLang="ko-KR" sz="1200" b="1" dirty="0"/>
              <a:t>/PC</a:t>
            </a:r>
            <a:r>
              <a:rPr lang="ko-KR" altLang="en-US" sz="1200" b="1" dirty="0"/>
              <a:t> 종료를 해도 평가 시간은 계속 진행되니 유의하시기 바랍니다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2. </a:t>
            </a:r>
            <a:r>
              <a:rPr lang="ko-KR" altLang="en-US" sz="1200" b="1" dirty="0"/>
              <a:t>한번 제출된 평가는 재평가 진행이 불가능하니 부득이한 사유로 재평가가 필요할 경우 교육상담센터로 문의하시기 바랍니다</a:t>
            </a:r>
            <a:r>
              <a:rPr lang="en-US" altLang="ko-K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2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11. </a:t>
            </a:r>
            <a:r>
              <a:rPr lang="ko-KR" altLang="en-US" b="1" dirty="0" smtClean="0">
                <a:latin typeface="+mn-ea"/>
                <a:ea typeface="+mn-ea"/>
              </a:rPr>
              <a:t>설문 조사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36DD33D-3130-4E9D-863D-62FD85C68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29" y="727874"/>
            <a:ext cx="5895343" cy="384690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7D446A-23D1-4FB9-B086-1C2A895847F5}"/>
              </a:ext>
            </a:extLst>
          </p:cNvPr>
          <p:cNvSpPr/>
          <p:nvPr/>
        </p:nvSpPr>
        <p:spPr>
          <a:xfrm>
            <a:off x="1216902" y="1427193"/>
            <a:ext cx="4392488" cy="25922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229672" y="793836"/>
            <a:ext cx="2471174" cy="199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평가가 모두 종료된 다음 설문조사 있을 경우 해당 설문조사까지 완료되어야 과정 진행이 마무리 됩니다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ko-KR" altLang="en-US" sz="1200" b="1" dirty="0"/>
              <a:t>설문조사를 마치지 않으면 수료증을 출력할 수 없습니다</a:t>
            </a:r>
            <a:r>
              <a:rPr lang="en-US" altLang="ko-K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11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12. </a:t>
            </a:r>
            <a:r>
              <a:rPr lang="ko-KR" altLang="en-US" b="1" dirty="0" smtClean="0">
                <a:latin typeface="+mn-ea"/>
                <a:ea typeface="+mn-ea"/>
              </a:rPr>
              <a:t>수료증 출력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8C0C43E-2EDD-43F3-A03E-3BC3F810F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07" y="727951"/>
            <a:ext cx="5938095" cy="335008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608519EC-6356-4D2C-9683-B4FE8F57E3A3}"/>
              </a:ext>
            </a:extLst>
          </p:cNvPr>
          <p:cNvSpPr/>
          <p:nvPr/>
        </p:nvSpPr>
        <p:spPr>
          <a:xfrm>
            <a:off x="133507" y="1629767"/>
            <a:ext cx="1054117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1CE80B2-7738-4589-9C17-08B5744956E1}"/>
              </a:ext>
            </a:extLst>
          </p:cNvPr>
          <p:cNvSpPr/>
          <p:nvPr/>
        </p:nvSpPr>
        <p:spPr>
          <a:xfrm>
            <a:off x="2699792" y="1737779"/>
            <a:ext cx="1368152" cy="3960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229672" y="896384"/>
            <a:ext cx="2471174" cy="11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수료가 된 강의는 </a:t>
            </a:r>
            <a:r>
              <a:rPr lang="en-US" altLang="ko-KR" sz="1200" b="1" dirty="0">
                <a:solidFill>
                  <a:srgbClr val="FF0000"/>
                </a:solidFill>
              </a:rPr>
              <a:t>“</a:t>
            </a:r>
            <a:r>
              <a:rPr lang="ko-KR" altLang="en-US" sz="1200" b="1" dirty="0">
                <a:solidFill>
                  <a:srgbClr val="FF0000"/>
                </a:solidFill>
              </a:rPr>
              <a:t>복습중인 강의</a:t>
            </a:r>
            <a:r>
              <a:rPr lang="en-US" altLang="ko-KR" sz="1200" b="1" dirty="0">
                <a:solidFill>
                  <a:srgbClr val="FF0000"/>
                </a:solidFill>
              </a:rPr>
              <a:t>＂</a:t>
            </a:r>
            <a:r>
              <a:rPr lang="ko-KR" altLang="en-US" sz="1200" b="1" dirty="0">
                <a:solidFill>
                  <a:srgbClr val="FF0000"/>
                </a:solidFill>
              </a:rPr>
              <a:t>로 이동</a:t>
            </a:r>
            <a:r>
              <a:rPr lang="ko-KR" altLang="en-US" sz="1200" b="1" dirty="0"/>
              <a:t>합니다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이동한 복습중인 강의에서 </a:t>
            </a:r>
            <a:r>
              <a:rPr lang="en-US" altLang="ko-KR" sz="1200" b="1" dirty="0">
                <a:solidFill>
                  <a:srgbClr val="FF0000"/>
                </a:solidFill>
              </a:rPr>
              <a:t>“</a:t>
            </a:r>
            <a:r>
              <a:rPr lang="ko-KR" altLang="en-US" sz="1200" b="1" dirty="0">
                <a:solidFill>
                  <a:srgbClr val="FF0000"/>
                </a:solidFill>
              </a:rPr>
              <a:t>수료증</a:t>
            </a:r>
            <a:r>
              <a:rPr lang="en-US" altLang="ko-KR" sz="1200" b="1" dirty="0">
                <a:solidFill>
                  <a:srgbClr val="FF0000"/>
                </a:solidFill>
              </a:rPr>
              <a:t>”</a:t>
            </a:r>
            <a:r>
              <a:rPr lang="ko-KR" altLang="en-US" sz="1200" b="1" dirty="0"/>
              <a:t>을 출력할 수 있습니다</a:t>
            </a:r>
            <a:r>
              <a:rPr lang="en-US" altLang="ko-K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76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13. 1:1 </a:t>
            </a:r>
            <a:r>
              <a:rPr lang="ko-KR" altLang="en-US" b="1" dirty="0" smtClean="0">
                <a:latin typeface="+mn-ea"/>
                <a:ea typeface="+mn-ea"/>
              </a:rPr>
              <a:t>문의 하기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C5C2B12-3212-4704-9296-05DC7E19F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30" y="732749"/>
            <a:ext cx="5895902" cy="352750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C17E6F5C-9DC1-40B1-851F-2D0E3E9889FB}"/>
              </a:ext>
            </a:extLst>
          </p:cNvPr>
          <p:cNvSpPr/>
          <p:nvPr/>
        </p:nvSpPr>
        <p:spPr>
          <a:xfrm>
            <a:off x="4683480" y="2131330"/>
            <a:ext cx="1368152" cy="3960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229672" y="904925"/>
            <a:ext cx="2471174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1:1 </a:t>
            </a:r>
            <a:r>
              <a:rPr lang="ko-KR" altLang="en-US" sz="1200" b="1" dirty="0"/>
              <a:t>문의 리스트에서 상담을 바로 진행할 수 있습니다</a:t>
            </a:r>
            <a:r>
              <a:rPr lang="en-US" altLang="ko-K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3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14. </a:t>
            </a:r>
            <a:r>
              <a:rPr lang="ko-KR" altLang="en-US" b="1" dirty="0" smtClean="0">
                <a:latin typeface="+mn-ea"/>
                <a:ea typeface="+mn-ea"/>
              </a:rPr>
              <a:t>학습 상담 리스트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D2D2518-EE2A-49D8-B66D-DF74C5965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42" y="724207"/>
            <a:ext cx="5940152" cy="352122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9856223-77AB-4E4C-92BE-C5842FDFE0FF}"/>
              </a:ext>
            </a:extLst>
          </p:cNvPr>
          <p:cNvSpPr/>
          <p:nvPr/>
        </p:nvSpPr>
        <p:spPr>
          <a:xfrm>
            <a:off x="4860032" y="2122788"/>
            <a:ext cx="1200146" cy="3960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229672" y="862200"/>
            <a:ext cx="2471174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학습상담리스트에서 학습상담을 바로 진행할 수 있습니다</a:t>
            </a:r>
            <a:r>
              <a:rPr lang="en-US" altLang="ko-K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83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15. </a:t>
            </a:r>
            <a:r>
              <a:rPr lang="ko-KR" altLang="en-US" b="1" dirty="0" smtClean="0">
                <a:latin typeface="+mn-ea"/>
                <a:ea typeface="+mn-ea"/>
              </a:rPr>
              <a:t>회원 정보 수정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2A141C77-5F3B-47E3-A2BD-692637C98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11" y="714546"/>
            <a:ext cx="5187019" cy="448822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31E9C21B-5C55-44EC-BC57-1DAAE0E2BFDE}"/>
              </a:ext>
            </a:extLst>
          </p:cNvPr>
          <p:cNvSpPr/>
          <p:nvPr/>
        </p:nvSpPr>
        <p:spPr>
          <a:xfrm>
            <a:off x="1412047" y="1374384"/>
            <a:ext cx="3816424" cy="11403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229672" y="828017"/>
            <a:ext cx="2471174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회원정보 관리에서 비밀번호 등의 회원정보를 수정할 수 있습니다</a:t>
            </a:r>
            <a:r>
              <a:rPr lang="en-US" altLang="ko-KR" sz="1200" b="1" dirty="0"/>
              <a:t>.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400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16. </a:t>
            </a:r>
            <a:r>
              <a:rPr lang="ko-KR" altLang="en-US" b="1" dirty="0" smtClean="0">
                <a:latin typeface="+mn-ea"/>
                <a:ea typeface="+mn-ea"/>
              </a:rPr>
              <a:t>모바일 학습하기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FD61EA4-C798-4BB3-8A38-8321F4893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6665" y="661437"/>
            <a:ext cx="2962913" cy="507840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AAA569A-007C-4CC8-981A-7BE994BF3F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4181" y="752369"/>
            <a:ext cx="2769827" cy="47258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298BB2-D8BC-4597-ADBB-1F5F235E0F7A}"/>
              </a:ext>
            </a:extLst>
          </p:cNvPr>
          <p:cNvSpPr txBox="1"/>
          <p:nvPr/>
        </p:nvSpPr>
        <p:spPr>
          <a:xfrm>
            <a:off x="6229672" y="828018"/>
            <a:ext cx="2471174" cy="227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/>
              <a:t>모바일 사이트 접속 주소 </a:t>
            </a:r>
            <a:r>
              <a:rPr lang="en-US" altLang="ko-KR" sz="1200" b="1" dirty="0"/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https://smartwithplus.co.kr/</a:t>
            </a:r>
            <a:r>
              <a:rPr lang="ko-KR" altLang="en-US" sz="1200" b="1" dirty="0"/>
              <a:t>로 접속합니다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- </a:t>
            </a:r>
            <a:r>
              <a:rPr lang="ko-KR" altLang="en-US" sz="1200" b="1" dirty="0" err="1"/>
              <a:t>메인에</a:t>
            </a:r>
            <a:r>
              <a:rPr lang="ko-KR" altLang="en-US" sz="1200" b="1" dirty="0"/>
              <a:t> 문자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메일로 </a:t>
            </a:r>
            <a:r>
              <a:rPr lang="ko-KR" altLang="en-US" sz="1200" b="1" dirty="0" err="1"/>
              <a:t>안내받은</a:t>
            </a:r>
            <a:r>
              <a:rPr lang="ko-KR" altLang="en-US" sz="1200" b="1" dirty="0"/>
              <a:t> 아이디와 </a:t>
            </a:r>
            <a:r>
              <a:rPr lang="ko-KR" altLang="en-US" sz="1200" b="1" dirty="0" err="1"/>
              <a:t>비밀번호를</a:t>
            </a:r>
            <a:r>
              <a:rPr lang="ko-KR" altLang="en-US" sz="1200" b="1" dirty="0"/>
              <a:t> 기입한 다음 </a:t>
            </a:r>
            <a:r>
              <a:rPr lang="en-US" altLang="ko-KR" sz="1200" b="1" dirty="0"/>
              <a:t>&lt;</a:t>
            </a:r>
            <a:r>
              <a:rPr lang="ko-KR" altLang="en-US" sz="1200" b="1" dirty="0"/>
              <a:t>로그인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버튼을 클릭합니다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2264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16. </a:t>
            </a:r>
            <a:r>
              <a:rPr lang="ko-KR" altLang="en-US" b="1" dirty="0" smtClean="0">
                <a:latin typeface="+mn-ea"/>
                <a:ea typeface="+mn-ea"/>
              </a:rPr>
              <a:t>모바일 학습하기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9C5CD91-9728-4C10-9C74-E0E0B8EA7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78" y="888759"/>
            <a:ext cx="5169861" cy="442599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834B81D-3257-4A60-9485-D1117CED0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122" y="1030559"/>
            <a:ext cx="2174696" cy="400297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61188BE-AE1F-4F37-82EB-F633D155B7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0764" y="1034428"/>
            <a:ext cx="2185196" cy="39991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35AA74-F140-4C78-9F28-FA395813E975}"/>
              </a:ext>
            </a:extLst>
          </p:cNvPr>
          <p:cNvSpPr txBox="1"/>
          <p:nvPr/>
        </p:nvSpPr>
        <p:spPr>
          <a:xfrm>
            <a:off x="6229672" y="887840"/>
            <a:ext cx="2471174" cy="199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수강하기 </a:t>
            </a:r>
            <a:r>
              <a:rPr lang="en-US" altLang="ko-KR" sz="1200" b="1" dirty="0"/>
              <a:t>or </a:t>
            </a:r>
            <a:r>
              <a:rPr lang="ko-KR" altLang="en-US" sz="1200" b="1" dirty="0"/>
              <a:t>이어듣기 버튼을 클릭하면 해당 </a:t>
            </a:r>
            <a:r>
              <a:rPr lang="ko-KR" altLang="en-US" sz="1200" b="1" dirty="0" err="1"/>
              <a:t>차시를</a:t>
            </a:r>
            <a:r>
              <a:rPr lang="ko-KR" altLang="en-US" sz="1200" b="1" dirty="0"/>
              <a:t> 수강할 수 있는 창이 열립니다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-</a:t>
            </a:r>
            <a:r>
              <a:rPr lang="ko-KR" altLang="en-US" sz="1200" b="1" dirty="0"/>
              <a:t>해당 </a:t>
            </a:r>
            <a:r>
              <a:rPr lang="en-US" altLang="ko-KR" sz="1200" b="1" dirty="0"/>
              <a:t>LMS</a:t>
            </a:r>
            <a:r>
              <a:rPr lang="ko-KR" altLang="en-US" sz="1200" b="1" dirty="0"/>
              <a:t>에서는 수강을 순차적으로 진행하도록 구성되어 있습니다</a:t>
            </a:r>
            <a:r>
              <a:rPr lang="en-US" altLang="ko-K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9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16. </a:t>
            </a:r>
            <a:r>
              <a:rPr lang="ko-KR" altLang="en-US" b="1" dirty="0" smtClean="0">
                <a:latin typeface="+mn-ea"/>
                <a:ea typeface="+mn-ea"/>
              </a:rPr>
              <a:t>모바일 학습하기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855963D9-ECA1-4C70-8037-F255CBF2B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623529" y="-372104"/>
            <a:ext cx="2962913" cy="507231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29BB7D1-616D-4F4B-9CFB-3E0C75EA9D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791" t="60101" r="6854" b="19950"/>
          <a:stretch/>
        </p:blipFill>
        <p:spPr>
          <a:xfrm rot="5400000">
            <a:off x="3629170" y="358559"/>
            <a:ext cx="144016" cy="136815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25F167A-B35B-48F6-BC10-97716D14EF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537" t="19276" r="6854" b="69175"/>
          <a:stretch/>
        </p:blipFill>
        <p:spPr>
          <a:xfrm rot="5400000">
            <a:off x="4489074" y="650783"/>
            <a:ext cx="152400" cy="79208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54FA1D4-A2BC-4C2A-843F-3A03441822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89" t="13417" r="24242" b="3521"/>
          <a:stretch/>
        </p:blipFill>
        <p:spPr>
          <a:xfrm>
            <a:off x="1288910" y="1123026"/>
            <a:ext cx="3672408" cy="227365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7DC228CB-B9CA-4421-967B-C7A97410F0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848257" y="-155706"/>
            <a:ext cx="2553711" cy="47395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55310" y="802379"/>
            <a:ext cx="2471174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/>
              <a:t>수강창을 열었을 때 자동으로 </a:t>
            </a: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ko-KR" altLang="en-US" sz="1200" b="1" dirty="0"/>
              <a:t>세로 회전을 합니다</a:t>
            </a:r>
            <a:r>
              <a:rPr lang="en-US" altLang="ko-K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8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1. </a:t>
            </a:r>
            <a:r>
              <a:rPr lang="ko-KR" altLang="en-US" b="1" dirty="0" smtClean="0">
                <a:latin typeface="+mn-ea"/>
                <a:ea typeface="+mn-ea"/>
              </a:rPr>
              <a:t>교육원 접속 및 로그인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9672" y="870746"/>
            <a:ext cx="2471174" cy="227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/>
              <a:t>사이트 접속 주소 </a:t>
            </a:r>
            <a:r>
              <a:rPr lang="en-US" altLang="ko-KR" sz="1200" b="1" dirty="0"/>
              <a:t>: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https://smartwithplus.co.kr/</a:t>
            </a:r>
            <a:r>
              <a:rPr lang="ko-KR" altLang="en-US" sz="1200" b="1" dirty="0"/>
              <a:t>로 접속합니다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- </a:t>
            </a:r>
            <a:r>
              <a:rPr lang="ko-KR" altLang="en-US" sz="1200" b="1" dirty="0" err="1"/>
              <a:t>메인에</a:t>
            </a:r>
            <a:r>
              <a:rPr lang="ko-KR" altLang="en-US" sz="1200" b="1" dirty="0"/>
              <a:t> 문자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메일로 </a:t>
            </a:r>
            <a:r>
              <a:rPr lang="ko-KR" altLang="en-US" sz="1200" b="1" dirty="0" err="1"/>
              <a:t>안내받은</a:t>
            </a:r>
            <a:r>
              <a:rPr lang="ko-KR" altLang="en-US" sz="1200" b="1" dirty="0"/>
              <a:t> 아이디와 </a:t>
            </a:r>
            <a:r>
              <a:rPr lang="ko-KR" altLang="en-US" sz="1200" b="1" dirty="0" err="1"/>
              <a:t>비밀번호를</a:t>
            </a:r>
            <a:r>
              <a:rPr lang="ko-KR" altLang="en-US" sz="1200" b="1" dirty="0"/>
              <a:t> 기입한 다음 </a:t>
            </a:r>
            <a:r>
              <a:rPr lang="en-US" altLang="ko-KR" sz="1200" b="1" dirty="0"/>
              <a:t>&lt;</a:t>
            </a:r>
            <a:r>
              <a:rPr lang="ko-KR" altLang="en-US" sz="1200" b="1" dirty="0"/>
              <a:t>로그인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버튼을 클릭합니다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8B4829C-4C41-4324-AA0C-4472F1A01450}"/>
              </a:ext>
            </a:extLst>
          </p:cNvPr>
          <p:cNvSpPr/>
          <p:nvPr/>
        </p:nvSpPr>
        <p:spPr>
          <a:xfrm>
            <a:off x="211566" y="3184420"/>
            <a:ext cx="3784369" cy="6340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3C8A764-CA95-42E2-9991-5BA0B8C75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566" y="726730"/>
            <a:ext cx="554377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16. </a:t>
            </a:r>
            <a:r>
              <a:rPr lang="ko-KR" altLang="en-US" b="1" dirty="0" smtClean="0">
                <a:latin typeface="+mn-ea"/>
                <a:ea typeface="+mn-ea"/>
              </a:rPr>
              <a:t>모바일 학습하기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80485AD-D36E-4E35-B9A9-6F12EE5AC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369" y="1105820"/>
            <a:ext cx="2344328" cy="401815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B90469F-D94E-4671-9132-398D6458FD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1196752"/>
            <a:ext cx="2165030" cy="377538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D070DD6-083B-43C0-BDFD-9FBDF85B0CC9}"/>
              </a:ext>
            </a:extLst>
          </p:cNvPr>
          <p:cNvSpPr txBox="1"/>
          <p:nvPr/>
        </p:nvSpPr>
        <p:spPr>
          <a:xfrm>
            <a:off x="6229672" y="810927"/>
            <a:ext cx="2471174" cy="11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모바일에서도 수료가 된 강의는 </a:t>
            </a:r>
            <a:r>
              <a:rPr lang="en-US" altLang="ko-KR" sz="1200" b="1" dirty="0">
                <a:solidFill>
                  <a:srgbClr val="FF0000"/>
                </a:solidFill>
              </a:rPr>
              <a:t>“</a:t>
            </a:r>
            <a:r>
              <a:rPr lang="ko-KR" altLang="en-US" sz="1200" b="1" dirty="0">
                <a:solidFill>
                  <a:srgbClr val="FF0000"/>
                </a:solidFill>
              </a:rPr>
              <a:t>복습중인 강의</a:t>
            </a:r>
            <a:r>
              <a:rPr lang="en-US" altLang="ko-KR" sz="1200" b="1" dirty="0">
                <a:solidFill>
                  <a:srgbClr val="FF0000"/>
                </a:solidFill>
              </a:rPr>
              <a:t>＂</a:t>
            </a:r>
            <a:r>
              <a:rPr lang="ko-KR" altLang="en-US" sz="1200" b="1" dirty="0">
                <a:solidFill>
                  <a:srgbClr val="FF0000"/>
                </a:solidFill>
              </a:rPr>
              <a:t>로 이동</a:t>
            </a:r>
            <a:r>
              <a:rPr lang="ko-KR" altLang="en-US" sz="1200" b="1" dirty="0"/>
              <a:t>합니다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이동한 복습중인 강의에서 </a:t>
            </a:r>
            <a:r>
              <a:rPr lang="en-US" altLang="ko-KR" sz="1200" b="1" dirty="0">
                <a:solidFill>
                  <a:srgbClr val="FF0000"/>
                </a:solidFill>
              </a:rPr>
              <a:t>“</a:t>
            </a:r>
            <a:r>
              <a:rPr lang="ko-KR" altLang="en-US" sz="1200" b="1" dirty="0">
                <a:solidFill>
                  <a:srgbClr val="FF0000"/>
                </a:solidFill>
              </a:rPr>
              <a:t>수료증</a:t>
            </a:r>
            <a:r>
              <a:rPr lang="en-US" altLang="ko-KR" sz="1200" b="1" dirty="0">
                <a:solidFill>
                  <a:srgbClr val="FF0000"/>
                </a:solidFill>
              </a:rPr>
              <a:t>”</a:t>
            </a:r>
            <a:r>
              <a:rPr lang="ko-KR" altLang="en-US" sz="1200" b="1" dirty="0"/>
              <a:t>을 출력할 수 있습니다</a:t>
            </a:r>
            <a:r>
              <a:rPr lang="en-US" altLang="ko-K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5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2. </a:t>
            </a:r>
            <a:r>
              <a:rPr lang="ko-KR" altLang="en-US" b="1" dirty="0" smtClean="0">
                <a:latin typeface="+mn-ea"/>
                <a:ea typeface="+mn-ea"/>
              </a:rPr>
              <a:t>학습중인 과정 이동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6CC6647-D1EF-4FFE-AFAD-6548FEADE5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717"/>
          <a:stretch/>
        </p:blipFill>
        <p:spPr>
          <a:xfrm>
            <a:off x="217018" y="803495"/>
            <a:ext cx="5824888" cy="3225243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4CBAC8E7-EC55-4985-95D3-D48143ADDD47}"/>
              </a:ext>
            </a:extLst>
          </p:cNvPr>
          <p:cNvSpPr/>
          <p:nvPr/>
        </p:nvSpPr>
        <p:spPr>
          <a:xfrm>
            <a:off x="265668" y="1091527"/>
            <a:ext cx="1498020" cy="11062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565D147-A87B-42AF-8800-751CFE302E1B}"/>
              </a:ext>
            </a:extLst>
          </p:cNvPr>
          <p:cNvSpPr/>
          <p:nvPr/>
        </p:nvSpPr>
        <p:spPr>
          <a:xfrm>
            <a:off x="3419872" y="1739599"/>
            <a:ext cx="792088" cy="4581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9672" y="887838"/>
            <a:ext cx="2471174" cy="171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온라인학습</a:t>
            </a:r>
            <a:r>
              <a:rPr lang="en-US" altLang="ko-KR" sz="1200" b="1" dirty="0"/>
              <a:t>&gt;</a:t>
            </a:r>
            <a:r>
              <a:rPr lang="ko-KR" altLang="en-US" sz="1200" b="1" dirty="0" err="1"/>
              <a:t>학습중인</a:t>
            </a:r>
            <a:r>
              <a:rPr lang="ko-KR" altLang="en-US" sz="1200" b="1" dirty="0"/>
              <a:t> 과정을 클릭합니다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2. </a:t>
            </a:r>
            <a:r>
              <a:rPr lang="ko-KR" altLang="en-US" sz="1200" b="1" dirty="0"/>
              <a:t>상세보기 버튼을 클릭하면 학습할 과정의 상세 </a:t>
            </a:r>
            <a:r>
              <a:rPr lang="ko-KR" altLang="en-US" sz="1200" b="1" dirty="0" err="1"/>
              <a:t>차시가</a:t>
            </a:r>
            <a:r>
              <a:rPr lang="ko-KR" altLang="en-US" sz="1200" b="1" dirty="0"/>
              <a:t> 노출됩니다</a:t>
            </a:r>
            <a:r>
              <a:rPr lang="en-US" altLang="ko-KR" sz="1200" b="1" dirty="0"/>
              <a:t>.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8490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3. </a:t>
            </a:r>
            <a:r>
              <a:rPr lang="ko-KR" altLang="en-US" b="1" dirty="0" smtClean="0">
                <a:latin typeface="+mn-ea"/>
                <a:ea typeface="+mn-ea"/>
              </a:rPr>
              <a:t>학습 진행 정보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DC9C294-1167-446B-ACF8-39D58298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32" y="590000"/>
            <a:ext cx="5730619" cy="453327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C5629F6-D761-43F2-9FA0-9A0104C31C75}"/>
              </a:ext>
            </a:extLst>
          </p:cNvPr>
          <p:cNvSpPr/>
          <p:nvPr/>
        </p:nvSpPr>
        <p:spPr>
          <a:xfrm>
            <a:off x="175753" y="1310080"/>
            <a:ext cx="5639852" cy="10801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229672" y="793836"/>
            <a:ext cx="2471174" cy="310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남은 수강일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강의 진도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진도율을</a:t>
            </a:r>
            <a:r>
              <a:rPr lang="ko-KR" altLang="en-US" sz="1200" b="1" dirty="0"/>
              <a:t> 확인할 수 있습니다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/>
              <a:t>이때 </a:t>
            </a:r>
            <a:r>
              <a:rPr lang="ko-KR" altLang="en-US" sz="1200" b="1" dirty="0" err="1"/>
              <a:t>진도율은</a:t>
            </a:r>
            <a:r>
              <a:rPr lang="ko-KR" altLang="en-US" sz="1200" b="1" dirty="0"/>
              <a:t> 해당 과정의 </a:t>
            </a:r>
            <a:r>
              <a:rPr lang="ko-KR" altLang="en-US" sz="1200" b="1" dirty="0" err="1"/>
              <a:t>총진도율로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진도율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80%</a:t>
            </a:r>
            <a:r>
              <a:rPr lang="ko-KR" altLang="en-US" sz="1200" b="1" dirty="0"/>
              <a:t>이상이 넘어야 수료가 가능하오니 유의하시기 바립니다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2. </a:t>
            </a:r>
            <a:r>
              <a:rPr lang="ko-KR" altLang="en-US" sz="1200" b="1" dirty="0"/>
              <a:t>학습 진행에 따라 활성화 되며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최종 수료 후에는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복습중인 과정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에서 수료증을 출력할 수 있습니다</a:t>
            </a:r>
            <a:r>
              <a:rPr lang="en-US" altLang="ko-KR" sz="1200" b="1" dirty="0"/>
              <a:t>.</a:t>
            </a:r>
            <a:r>
              <a:rPr lang="ko-KR" altLang="en-US" sz="1200" b="1" dirty="0"/>
              <a:t>   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5790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4. </a:t>
            </a:r>
            <a:r>
              <a:rPr lang="ko-KR" altLang="en-US" b="1" dirty="0" smtClean="0">
                <a:latin typeface="+mn-ea"/>
                <a:ea typeface="+mn-ea"/>
              </a:rPr>
              <a:t>학습자료 다운로드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EB4AD38-47B7-43FD-A855-B894CE7217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919" t="19491"/>
          <a:stretch/>
        </p:blipFill>
        <p:spPr>
          <a:xfrm>
            <a:off x="183731" y="628758"/>
            <a:ext cx="5609184" cy="453192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F20442E-F951-4E73-9C43-17402592D688}"/>
              </a:ext>
            </a:extLst>
          </p:cNvPr>
          <p:cNvSpPr/>
          <p:nvPr/>
        </p:nvSpPr>
        <p:spPr>
          <a:xfrm>
            <a:off x="2115063" y="1920326"/>
            <a:ext cx="1175356" cy="5040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229672" y="1340768"/>
            <a:ext cx="2471174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/>
              <a:t>클릭 </a:t>
            </a:r>
            <a:r>
              <a:rPr lang="ko-KR" altLang="en-US" sz="1200" b="1" dirty="0"/>
              <a:t>시 과정의 </a:t>
            </a:r>
            <a:r>
              <a:rPr lang="ko-KR" altLang="en-US" sz="1200" b="1" dirty="0" smtClean="0"/>
              <a:t>학습자료를 </a:t>
            </a:r>
            <a:r>
              <a:rPr lang="ko-KR" altLang="en-US" sz="1200" b="1" dirty="0"/>
              <a:t>다운로드 할 수 있습니다</a:t>
            </a:r>
            <a:r>
              <a:rPr lang="en-US" altLang="ko-K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3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5. </a:t>
            </a:r>
            <a:r>
              <a:rPr lang="ko-KR" altLang="en-US" b="1" dirty="0" smtClean="0">
                <a:latin typeface="+mn-ea"/>
                <a:ea typeface="+mn-ea"/>
              </a:rPr>
              <a:t>학습 차시 </a:t>
            </a:r>
            <a:r>
              <a:rPr lang="ko-KR" altLang="en-US" b="1" dirty="0" err="1" smtClean="0">
                <a:latin typeface="+mn-ea"/>
                <a:ea typeface="+mn-ea"/>
              </a:rPr>
              <a:t>진도율</a:t>
            </a:r>
            <a:r>
              <a:rPr lang="ko-KR" altLang="en-US" b="1" dirty="0" smtClean="0">
                <a:latin typeface="+mn-ea"/>
                <a:ea typeface="+mn-ea"/>
              </a:rPr>
              <a:t> 체크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D3E5BE4-E648-4EBB-9484-FB2E0F667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46" y="624182"/>
            <a:ext cx="5857280" cy="468852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D53335B-12F2-4A44-8EC4-C8CB61C2516F}"/>
              </a:ext>
            </a:extLst>
          </p:cNvPr>
          <p:cNvSpPr/>
          <p:nvPr/>
        </p:nvSpPr>
        <p:spPr>
          <a:xfrm>
            <a:off x="3800644" y="2568398"/>
            <a:ext cx="720080" cy="4471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7EA3401-C6B0-41BD-AD2C-1C81A09B441C}"/>
              </a:ext>
            </a:extLst>
          </p:cNvPr>
          <p:cNvSpPr/>
          <p:nvPr/>
        </p:nvSpPr>
        <p:spPr>
          <a:xfrm>
            <a:off x="5240804" y="1794532"/>
            <a:ext cx="720080" cy="4471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229672" y="1340768"/>
            <a:ext cx="2471174" cy="254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각 </a:t>
            </a:r>
            <a:r>
              <a:rPr lang="ko-KR" altLang="en-US" sz="1200" b="1" dirty="0" err="1"/>
              <a:t>차시의</a:t>
            </a:r>
            <a:r>
              <a:rPr lang="ko-KR" altLang="en-US" sz="1200" b="1" dirty="0"/>
              <a:t> 진도율을 확인할 수 있습니다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2. </a:t>
            </a:r>
            <a:r>
              <a:rPr lang="ko-KR" altLang="en-US" sz="1200" b="1" dirty="0"/>
              <a:t>이때 진도율을 각 차시 진도가 </a:t>
            </a:r>
            <a:r>
              <a:rPr lang="en-US" altLang="ko-KR" sz="1200" b="1" dirty="0"/>
              <a:t>100%</a:t>
            </a:r>
            <a:r>
              <a:rPr lang="ko-KR" altLang="en-US" sz="1200" b="1" dirty="0"/>
              <a:t>가 되기 전까지는 규정상 </a:t>
            </a:r>
            <a:r>
              <a:rPr lang="en-US" altLang="ko-KR" sz="1200" b="1" dirty="0"/>
              <a:t>“0%”</a:t>
            </a:r>
            <a:r>
              <a:rPr lang="ko-KR" altLang="en-US" sz="1200" b="1" dirty="0"/>
              <a:t>로 표시될 수 있고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각 </a:t>
            </a:r>
            <a:r>
              <a:rPr lang="ko-KR" altLang="en-US" sz="1200" b="1" dirty="0" err="1"/>
              <a:t>차시의</a:t>
            </a:r>
            <a:r>
              <a:rPr lang="ko-KR" altLang="en-US" sz="1200" b="1" dirty="0"/>
              <a:t> 진도율이 </a:t>
            </a:r>
            <a:r>
              <a:rPr lang="en-US" altLang="ko-KR" sz="1200" b="1" dirty="0"/>
              <a:t>100%</a:t>
            </a:r>
            <a:r>
              <a:rPr lang="ko-KR" altLang="en-US" sz="1200" b="1" dirty="0"/>
              <a:t>가 되어야 전체 진도율에 반영될 수 있으니  참고하시기 바랍니다</a:t>
            </a:r>
            <a:r>
              <a:rPr lang="en-US" altLang="ko-KR" sz="1200" b="1" dirty="0"/>
              <a:t>.</a:t>
            </a:r>
            <a:r>
              <a:rPr lang="ko-KR" altLang="en-US" sz="1200" b="1" dirty="0"/>
              <a:t> 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1448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6. </a:t>
            </a:r>
            <a:r>
              <a:rPr lang="ko-KR" altLang="en-US" b="1" dirty="0" smtClean="0">
                <a:latin typeface="+mn-ea"/>
                <a:ea typeface="+mn-ea"/>
              </a:rPr>
              <a:t>학습 차시 진행</a:t>
            </a:r>
            <a:r>
              <a:rPr lang="en-US" altLang="ko-KR" b="1" dirty="0" smtClean="0">
                <a:latin typeface="+mn-ea"/>
                <a:ea typeface="+mn-ea"/>
              </a:rPr>
              <a:t>, </a:t>
            </a:r>
            <a:r>
              <a:rPr lang="ko-KR" altLang="en-US" b="1" dirty="0" smtClean="0">
                <a:latin typeface="+mn-ea"/>
                <a:ea typeface="+mn-ea"/>
              </a:rPr>
              <a:t>수강하기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B7DCBF2-28EB-4A32-BA13-A8C8A308E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729" y="674194"/>
            <a:ext cx="5252641" cy="4343647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6C1AA0EE-A35E-4D14-AF64-B7DD0E95DE2F}"/>
              </a:ext>
            </a:extLst>
          </p:cNvPr>
          <p:cNvSpPr/>
          <p:nvPr/>
        </p:nvSpPr>
        <p:spPr>
          <a:xfrm>
            <a:off x="4136160" y="2963349"/>
            <a:ext cx="1364209" cy="4471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229672" y="879294"/>
            <a:ext cx="2471174" cy="199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수강하기 버튼을 클릭하면 해당 </a:t>
            </a:r>
            <a:r>
              <a:rPr lang="ko-KR" altLang="en-US" sz="1200" b="1" dirty="0" err="1"/>
              <a:t>차시를</a:t>
            </a:r>
            <a:r>
              <a:rPr lang="ko-KR" altLang="en-US" sz="1200" b="1" dirty="0"/>
              <a:t> 수강할 수 있는 창이 열립니다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-</a:t>
            </a:r>
            <a:r>
              <a:rPr lang="ko-KR" altLang="en-US" sz="1200" b="1" dirty="0"/>
              <a:t>해당 </a:t>
            </a:r>
            <a:r>
              <a:rPr lang="en-US" altLang="ko-KR" sz="1200" b="1" dirty="0"/>
              <a:t>LMS</a:t>
            </a:r>
            <a:r>
              <a:rPr lang="ko-KR" altLang="en-US" sz="1200" b="1" dirty="0"/>
              <a:t>에서는 수강을 순차적으로 진행하도록 구성되어 있습니다</a:t>
            </a:r>
            <a:r>
              <a:rPr lang="en-US" altLang="ko-K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3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7. </a:t>
            </a:r>
            <a:r>
              <a:rPr lang="ko-KR" altLang="en-US" b="1" dirty="0" smtClean="0">
                <a:latin typeface="+mn-ea"/>
                <a:ea typeface="+mn-ea"/>
              </a:rPr>
              <a:t>학습 차시 진행</a:t>
            </a:r>
            <a:r>
              <a:rPr lang="en-US" altLang="ko-KR" b="1" dirty="0" smtClean="0">
                <a:latin typeface="+mn-ea"/>
                <a:ea typeface="+mn-ea"/>
              </a:rPr>
              <a:t>, </a:t>
            </a:r>
            <a:r>
              <a:rPr lang="ko-KR" altLang="en-US" b="1" dirty="0" smtClean="0">
                <a:latin typeface="+mn-ea"/>
                <a:ea typeface="+mn-ea"/>
              </a:rPr>
              <a:t>수강 시간 및 학습 종료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6EBBC5E-28E6-4EE4-8118-BBB709CD29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29" y="812043"/>
            <a:ext cx="5888773" cy="322028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B9DB8E4-0C40-4789-8189-B30146A3B080}"/>
              </a:ext>
            </a:extLst>
          </p:cNvPr>
          <p:cNvSpPr/>
          <p:nvPr/>
        </p:nvSpPr>
        <p:spPr>
          <a:xfrm>
            <a:off x="4647951" y="740035"/>
            <a:ext cx="1364209" cy="4471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229672" y="1340768"/>
            <a:ext cx="2471174" cy="227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학습 </a:t>
            </a:r>
            <a:r>
              <a:rPr lang="ko-KR" altLang="en-US" sz="1200" b="1" dirty="0" err="1"/>
              <a:t>차시가</a:t>
            </a:r>
            <a:r>
              <a:rPr lang="ko-KR" altLang="en-US" sz="1200" b="1" dirty="0"/>
              <a:t> 진행되면 하단에 수강시간이 흘러갑니다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/>
              <a:t>이때 반드시 </a:t>
            </a:r>
            <a:r>
              <a:rPr lang="ko-KR" altLang="en-US" sz="1200" b="1" dirty="0">
                <a:solidFill>
                  <a:srgbClr val="FF0000"/>
                </a:solidFill>
              </a:rPr>
              <a:t>강의 적용시간 이상 </a:t>
            </a:r>
            <a:r>
              <a:rPr lang="ko-KR" altLang="en-US" sz="1200" b="1" dirty="0"/>
              <a:t>수강을 해야 해당 </a:t>
            </a:r>
            <a:r>
              <a:rPr lang="ko-KR" altLang="en-US" sz="1200" b="1" dirty="0" err="1"/>
              <a:t>차시의</a:t>
            </a:r>
            <a:r>
              <a:rPr lang="ko-KR" altLang="en-US" sz="1200" b="1" dirty="0"/>
              <a:t> 진도가 </a:t>
            </a:r>
            <a:r>
              <a:rPr lang="en-US" altLang="ko-KR" sz="1200" b="1" dirty="0"/>
              <a:t>100%</a:t>
            </a:r>
            <a:r>
              <a:rPr lang="ko-KR" altLang="en-US" sz="1200" b="1" dirty="0"/>
              <a:t>가 되니 수강을 진행할 때 </a:t>
            </a:r>
            <a:r>
              <a:rPr lang="ko-KR" altLang="en-US" sz="1200" b="1" dirty="0">
                <a:solidFill>
                  <a:srgbClr val="FF0000"/>
                </a:solidFill>
              </a:rPr>
              <a:t>강의 적용시간 이상 </a:t>
            </a:r>
            <a:r>
              <a:rPr lang="ko-KR" altLang="en-US" sz="1200" b="1" dirty="0"/>
              <a:t>학습하시기 바랍니다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22608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0" b="1645"/>
          <a:stretch>
            <a:fillRect/>
          </a:stretch>
        </p:blipFill>
        <p:spPr>
          <a:xfrm>
            <a:off x="839154" y="5393741"/>
            <a:ext cx="1304518" cy="1325136"/>
          </a:xfrm>
          <a:custGeom>
            <a:avLst/>
            <a:gdLst>
              <a:gd name="connsiteX0" fmla="*/ 0 w 5124814"/>
              <a:gd name="connsiteY0" fmla="*/ 0 h 5205809"/>
              <a:gd name="connsiteX1" fmla="*/ 5124814 w 5124814"/>
              <a:gd name="connsiteY1" fmla="*/ 0 h 5205809"/>
              <a:gd name="connsiteX2" fmla="*/ 5124814 w 5124814"/>
              <a:gd name="connsiteY2" fmla="*/ 5205809 h 5205809"/>
              <a:gd name="connsiteX3" fmla="*/ 0 w 5124814"/>
              <a:gd name="connsiteY3" fmla="*/ 5205809 h 52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814" h="5205809">
                <a:moveTo>
                  <a:pt x="0" y="0"/>
                </a:moveTo>
                <a:lnTo>
                  <a:pt x="5124814" y="0"/>
                </a:lnTo>
                <a:lnTo>
                  <a:pt x="5124814" y="5205809"/>
                </a:lnTo>
                <a:lnTo>
                  <a:pt x="0" y="5205809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8. </a:t>
            </a:r>
            <a:r>
              <a:rPr lang="ko-KR" altLang="en-US" b="1" dirty="0" smtClean="0">
                <a:latin typeface="+mn-ea"/>
                <a:ea typeface="+mn-ea"/>
              </a:rPr>
              <a:t>학습 중 </a:t>
            </a:r>
            <a:r>
              <a:rPr lang="en-US" altLang="ko-KR" b="1" dirty="0" smtClean="0">
                <a:latin typeface="+mn-ea"/>
                <a:ea typeface="+mn-ea"/>
              </a:rPr>
              <a:t>1:1 </a:t>
            </a:r>
            <a:r>
              <a:rPr lang="ko-KR" altLang="en-US" b="1" dirty="0" smtClean="0">
                <a:latin typeface="+mn-ea"/>
                <a:ea typeface="+mn-ea"/>
              </a:rPr>
              <a:t>상담 지원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8457" y="6350463"/>
            <a:ext cx="47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Education makes you different.</a:t>
            </a:r>
          </a:p>
          <a:p>
            <a:pPr algn="r"/>
            <a:r>
              <a:rPr lang="en-US" altLang="ko-KR" sz="1000" dirty="0" smtClean="0">
                <a:latin typeface="Century Gothic" panose="020B0502020202020204" pitchFamily="34" charset="0"/>
              </a:rPr>
              <a:t>2022 </a:t>
            </a:r>
            <a:r>
              <a:rPr lang="en-US" altLang="ko-KR" sz="1000" dirty="0" err="1" smtClean="0">
                <a:latin typeface="Century Gothic" panose="020B0502020202020204" pitchFamily="34" charset="0"/>
              </a:rPr>
              <a:t>Smartwith</a:t>
            </a:r>
            <a:r>
              <a:rPr lang="en-US" altLang="ko-KR" sz="1000" dirty="0" smtClean="0">
                <a:latin typeface="Century Gothic" panose="020B0502020202020204" pitchFamily="34" charset="0"/>
              </a:rPr>
              <a:t> </a:t>
            </a:r>
            <a:r>
              <a:rPr lang="en-US" altLang="ko-KR" sz="1000" dirty="0">
                <a:latin typeface="Century Gothic" panose="020B0502020202020204" pitchFamily="34" charset="0"/>
              </a:rPr>
              <a:t>Development Institution. All rights reserved. </a:t>
            </a:r>
            <a:endParaRPr lang="ko-KR" alt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8" y="-699"/>
            <a:ext cx="1245164" cy="3485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" y="5484185"/>
            <a:ext cx="1212181" cy="8233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2" y="5830080"/>
            <a:ext cx="457134" cy="8376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65" y="5939331"/>
            <a:ext cx="344672" cy="5567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56176" y="726730"/>
            <a:ext cx="2629244" cy="4896544"/>
          </a:xfrm>
          <a:prstGeom prst="rect">
            <a:avLst/>
          </a:prstGeom>
          <a:noFill/>
          <a:ln w="38100"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5AD2EEB-BCFA-4F91-9328-2DDF8F3343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415"/>
          <a:stretch/>
        </p:blipFill>
        <p:spPr>
          <a:xfrm>
            <a:off x="737074" y="607092"/>
            <a:ext cx="3637356" cy="467092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EF4683FE-A181-4076-B1D6-A43305EDC29F}"/>
              </a:ext>
            </a:extLst>
          </p:cNvPr>
          <p:cNvSpPr/>
          <p:nvPr/>
        </p:nvSpPr>
        <p:spPr>
          <a:xfrm>
            <a:off x="2321250" y="1489772"/>
            <a:ext cx="2126676" cy="3437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229672" y="896386"/>
            <a:ext cx="2471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학습 중 궁금한 사항을 별도의 이동없이 오른쪽 영역에서 강의가 플레이 되는 도중 상담을 진행하여 학습자에게 편리한 강의 진행 지원 합니다</a:t>
            </a:r>
            <a:r>
              <a:rPr lang="en-US" altLang="ko-K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6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7275</TotalTime>
  <Words>840</Words>
  <Application>Microsoft Office PowerPoint</Application>
  <PresentationFormat>화면 슬라이드 쇼(4:3)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나눔스퀘어 ExtraBold</vt:lpstr>
      <vt:lpstr>맑은 고딕</vt:lpstr>
      <vt:lpstr>Arial</vt:lpstr>
      <vt:lpstr>Calibri</vt:lpstr>
      <vt:lpstr>Century Gothic</vt:lpstr>
      <vt:lpstr>Office 테마</vt:lpstr>
      <vt:lpstr>PowerPoint 프레젠테이션</vt:lpstr>
      <vt:lpstr>1. 교육원 접속 및 로그인</vt:lpstr>
      <vt:lpstr>2. 학습중인 과정 이동</vt:lpstr>
      <vt:lpstr>3. 학습 진행 정보</vt:lpstr>
      <vt:lpstr>4. 학습자료 다운로드</vt:lpstr>
      <vt:lpstr>5. 학습 차시 진도율 체크</vt:lpstr>
      <vt:lpstr>6. 학습 차시 진행, 수강하기</vt:lpstr>
      <vt:lpstr>7. 학습 차시 진행, 수강 시간 및 학습 종료</vt:lpstr>
      <vt:lpstr>8. 학습 중 1:1 상담 지원</vt:lpstr>
      <vt:lpstr>9. 평가 진행 주의사항 안내</vt:lpstr>
      <vt:lpstr>10. 평가 진행</vt:lpstr>
      <vt:lpstr>11. 설문 조사</vt:lpstr>
      <vt:lpstr>12. 수료증 출력</vt:lpstr>
      <vt:lpstr>13. 1:1 문의 하기</vt:lpstr>
      <vt:lpstr>14. 학습 상담 리스트</vt:lpstr>
      <vt:lpstr>15. 회원 정보 수정</vt:lpstr>
      <vt:lpstr>16. 모바일 학습하기</vt:lpstr>
      <vt:lpstr>16. 모바일 학습하기</vt:lpstr>
      <vt:lpstr>16. 모바일 학습하기</vt:lpstr>
      <vt:lpstr>16. 모바일 학습하기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민석</dc:creator>
  <cp:lastModifiedBy>Windows 사용자</cp:lastModifiedBy>
  <cp:revision>264</cp:revision>
  <cp:lastPrinted>2020-10-05T23:19:32Z</cp:lastPrinted>
  <dcterms:created xsi:type="dcterms:W3CDTF">2018-09-25T13:27:55Z</dcterms:created>
  <dcterms:modified xsi:type="dcterms:W3CDTF">2021-12-24T07:47:56Z</dcterms:modified>
</cp:coreProperties>
</file>